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5" r:id="rId6"/>
    <p:sldId id="263" r:id="rId7"/>
    <p:sldId id="288" r:id="rId8"/>
    <p:sldId id="289" r:id="rId9"/>
    <p:sldId id="264" r:id="rId10"/>
    <p:sldId id="284" r:id="rId11"/>
    <p:sldId id="268" r:id="rId12"/>
    <p:sldId id="269" r:id="rId13"/>
    <p:sldId id="271" r:id="rId14"/>
    <p:sldId id="290" r:id="rId15"/>
    <p:sldId id="291" r:id="rId16"/>
    <p:sldId id="273" r:id="rId17"/>
    <p:sldId id="285" r:id="rId18"/>
    <p:sldId id="274" r:id="rId19"/>
    <p:sldId id="275" r:id="rId20"/>
    <p:sldId id="276" r:id="rId21"/>
    <p:sldId id="292" r:id="rId22"/>
    <p:sldId id="293" r:id="rId23"/>
    <p:sldId id="277" r:id="rId24"/>
    <p:sldId id="286" r:id="rId25"/>
    <p:sldId id="278" r:id="rId26"/>
    <p:sldId id="279" r:id="rId27"/>
    <p:sldId id="281" r:id="rId28"/>
    <p:sldId id="294" r:id="rId29"/>
    <p:sldId id="295" r:id="rId30"/>
    <p:sldId id="282" r:id="rId31"/>
    <p:sldId id="287" r:id="rId32"/>
    <p:sldId id="283" r:id="rId33"/>
    <p:sldId id="270" r:id="rId34"/>
    <p:sldId id="296" r:id="rId35"/>
    <p:sldId id="297" r:id="rId36"/>
    <p:sldId id="298" r:id="rId37"/>
    <p:sldId id="299" r:id="rId38"/>
    <p:sldId id="25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00" r:id="rId49"/>
    <p:sldId id="31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101"/>
    <a:srgbClr val="E10101"/>
    <a:srgbClr val="FAB668"/>
    <a:srgbClr val="339ECF"/>
    <a:srgbClr val="B76AB3"/>
    <a:srgbClr val="26C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05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4106040-ACB7-4837-8EAF-05C9695090B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08F44C-7216-4044-B18E-272E69C1B8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ommons.wikimedia.org/wiki/User:JakeBeech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The Myers-Briggs Typology Indicator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Introversion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chemeClr val="accent1"/>
                </a:solidFill>
              </a:rPr>
              <a:t>Extraversion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26C087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26C087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625" y="2319635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>
            <a:stCxn id="8" idx="2"/>
          </p:cNvCxnSpPr>
          <p:nvPr/>
        </p:nvCxnSpPr>
        <p:spPr>
          <a:xfrm>
            <a:off x="1398374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I and E?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3376" y="597932"/>
            <a:ext cx="5409774" cy="273581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3376" y="3350657"/>
            <a:ext cx="5409774" cy="273581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Sensing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Intuition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Information</a:t>
            </a:r>
            <a:r>
              <a:rPr lang="en-US" sz="3200" dirty="0" smtClean="0"/>
              <a:t>: Do you prefer to focus on the basic information you take in or do you prefer to interpret and add meaning?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Sensing (S) or Intuition (N)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Sensing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See and collect facts and details</a:t>
            </a:r>
          </a:p>
          <a:p>
            <a:r>
              <a:rPr lang="en-US" dirty="0" smtClean="0"/>
              <a:t>Are practical and realistic</a:t>
            </a:r>
          </a:p>
          <a:p>
            <a:r>
              <a:rPr lang="en-US" dirty="0" smtClean="0"/>
              <a:t>Start at the beginning and take one step at a time</a:t>
            </a:r>
          </a:p>
          <a:p>
            <a:r>
              <a:rPr lang="en-US" dirty="0" smtClean="0"/>
              <a:t>Are specific and literal when speaking, writing, and listening</a:t>
            </a:r>
          </a:p>
          <a:p>
            <a:r>
              <a:rPr lang="en-US" dirty="0" smtClean="0"/>
              <a:t>Live in the present, dealing with the here and now</a:t>
            </a:r>
          </a:p>
          <a:p>
            <a:r>
              <a:rPr lang="en-US" dirty="0" smtClean="0"/>
              <a:t>Prefer reality to fantasy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Intuition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See patterns, possibilities, connections, and meanings in information</a:t>
            </a:r>
          </a:p>
          <a:p>
            <a:r>
              <a:rPr lang="en-US" dirty="0" smtClean="0"/>
              <a:t>Are conceptual and abstract</a:t>
            </a:r>
          </a:p>
          <a:p>
            <a:r>
              <a:rPr lang="en-US" dirty="0" smtClean="0"/>
              <a:t>Start anywhere and may leap over basic steps</a:t>
            </a:r>
          </a:p>
          <a:p>
            <a:r>
              <a:rPr lang="en-US" dirty="0" smtClean="0"/>
              <a:t>Speak and write in general, metaphorical terms</a:t>
            </a:r>
          </a:p>
          <a:p>
            <a:r>
              <a:rPr lang="en-US" dirty="0" smtClean="0"/>
              <a:t>Live in the future – the possibilities</a:t>
            </a:r>
          </a:p>
          <a:p>
            <a:r>
              <a:rPr lang="en-US" dirty="0" smtClean="0"/>
              <a:t>Prefer imagination and ingenuity to reality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Sensors</a:t>
            </a:r>
          </a:p>
          <a:p>
            <a:r>
              <a:rPr lang="en-US" dirty="0" smtClean="0"/>
              <a:t>Literal</a:t>
            </a:r>
          </a:p>
          <a:p>
            <a:r>
              <a:rPr lang="en-US" dirty="0" smtClean="0"/>
              <a:t>Present</a:t>
            </a:r>
          </a:p>
          <a:p>
            <a:r>
              <a:rPr lang="en-US" dirty="0" smtClean="0"/>
              <a:t>Tangible</a:t>
            </a:r>
          </a:p>
          <a:p>
            <a:r>
              <a:rPr lang="en-US" dirty="0" smtClean="0"/>
              <a:t>Perspiration</a:t>
            </a:r>
          </a:p>
          <a:p>
            <a:r>
              <a:rPr lang="en-US" dirty="0" smtClean="0"/>
              <a:t>Actual</a:t>
            </a:r>
          </a:p>
          <a:p>
            <a:r>
              <a:rPr lang="en-US" dirty="0" smtClean="0"/>
              <a:t>Down-to-earth</a:t>
            </a:r>
          </a:p>
          <a:p>
            <a:r>
              <a:rPr lang="en-US" dirty="0" smtClean="0"/>
              <a:t>Fact</a:t>
            </a:r>
          </a:p>
          <a:p>
            <a:r>
              <a:rPr lang="en-US" dirty="0" smtClean="0"/>
              <a:t>Practicality</a:t>
            </a:r>
          </a:p>
          <a:p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S/N Words</a:t>
            </a:r>
          </a:p>
          <a:p>
            <a:r>
              <a:rPr lang="en-US" sz="3600" dirty="0" smtClean="0"/>
              <a:t>Sensors (S) vs. </a:t>
            </a:r>
            <a:r>
              <a:rPr lang="en-US" sz="3600" dirty="0" err="1" smtClean="0"/>
              <a:t>iNtuitives</a:t>
            </a:r>
            <a:r>
              <a:rPr lang="en-US" sz="3600" dirty="0" smtClean="0"/>
              <a:t> (N)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iNtuitives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Random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Conceptual</a:t>
            </a:r>
          </a:p>
          <a:p>
            <a:r>
              <a:rPr lang="en-US" dirty="0" smtClean="0"/>
              <a:t>Inspirational</a:t>
            </a:r>
          </a:p>
          <a:p>
            <a:r>
              <a:rPr lang="en-US" dirty="0" smtClean="0"/>
              <a:t>Theoretical</a:t>
            </a:r>
          </a:p>
          <a:p>
            <a:r>
              <a:rPr lang="en-US" dirty="0" smtClean="0"/>
              <a:t>Head-in-the-clouds</a:t>
            </a:r>
          </a:p>
          <a:p>
            <a:r>
              <a:rPr lang="en-US" dirty="0" smtClean="0"/>
              <a:t>Fantasy</a:t>
            </a:r>
          </a:p>
          <a:p>
            <a:r>
              <a:rPr lang="en-US" dirty="0" smtClean="0"/>
              <a:t>Ingenuity</a:t>
            </a:r>
          </a:p>
          <a:p>
            <a:r>
              <a:rPr lang="en-US" dirty="0" smtClean="0"/>
              <a:t>General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Sensing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Intuition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FAB668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FAB668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226" y="2319635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5298" y="2319635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97005" y="3242965"/>
            <a:ext cx="317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S and N?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3376" y="597932"/>
            <a:ext cx="2745084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95247" y="597932"/>
            <a:ext cx="2634637" cy="542186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Thinking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Feeling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instrument to make Carl </a:t>
            </a:r>
            <a:r>
              <a:rPr lang="en-US" dirty="0" err="1" smtClean="0"/>
              <a:t>Jungs</a:t>
            </a:r>
            <a:r>
              <a:rPr lang="en-US" dirty="0" smtClean="0"/>
              <a:t>’ theories accessible and usable in everyday life.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483095"/>
            <a:ext cx="5715000" cy="1556859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What is the Myers-Briggs Typology Indicator?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064933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currently the most widely used personality preference instrument in the world.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920066"/>
            <a:ext cx="7543800" cy="939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tool that reflects an individual’s preferences, but does NOT measure abilities, likelihood for success, intelligence, skills, maturity, or mental health.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5029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tool for helping people understand each other’s differences.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Decisions</a:t>
            </a:r>
            <a:r>
              <a:rPr lang="en-US" sz="3200" dirty="0" smtClean="0"/>
              <a:t>: When making decisions, do you prefer to first look at logic and consistency or first look at the people and special circumstances?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Thinking (T) or Feeling (F)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Thinking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Use logic to analyze the problem, assess pros and cons</a:t>
            </a:r>
          </a:p>
          <a:p>
            <a:r>
              <a:rPr lang="en-US" dirty="0" smtClean="0"/>
              <a:t>Focus on the facts and the principles</a:t>
            </a:r>
          </a:p>
          <a:p>
            <a:r>
              <a:rPr lang="en-US" dirty="0" smtClean="0"/>
              <a:t>Are good at analyzing a situation</a:t>
            </a:r>
          </a:p>
          <a:p>
            <a:r>
              <a:rPr lang="en-US" dirty="0" smtClean="0"/>
              <a:t>Focus on problems and tasks – not relationships</a:t>
            </a:r>
          </a:p>
          <a:p>
            <a:r>
              <a:rPr lang="en-US" dirty="0" smtClean="0"/>
              <a:t>May not include the impacts on people or people’s emotions in their decision making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Feeling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Use their personal values to understand the situation</a:t>
            </a:r>
          </a:p>
          <a:p>
            <a:r>
              <a:rPr lang="en-US" dirty="0" smtClean="0"/>
              <a:t>Focus on the values of the group or organization</a:t>
            </a:r>
          </a:p>
          <a:p>
            <a:r>
              <a:rPr lang="en-US" dirty="0" smtClean="0"/>
              <a:t>Are good at understanding people and their viewpoints</a:t>
            </a:r>
          </a:p>
          <a:p>
            <a:r>
              <a:rPr lang="en-US" dirty="0" smtClean="0"/>
              <a:t>Concentrate on relationships and harmony</a:t>
            </a:r>
          </a:p>
          <a:p>
            <a:r>
              <a:rPr lang="en-US" dirty="0" smtClean="0"/>
              <a:t>May overlook logical consequences of individual decisions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Thinkers</a:t>
            </a:r>
          </a:p>
          <a:p>
            <a:r>
              <a:rPr lang="en-US" dirty="0" smtClean="0"/>
              <a:t>Non-personal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Laws</a:t>
            </a:r>
          </a:p>
          <a:p>
            <a:r>
              <a:rPr lang="en-US" dirty="0" smtClean="0"/>
              <a:t>Firmness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Clarity</a:t>
            </a:r>
          </a:p>
          <a:p>
            <a:r>
              <a:rPr lang="en-US" dirty="0" smtClean="0"/>
              <a:t>Critique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Detached</a:t>
            </a:r>
          </a:p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T/F Words</a:t>
            </a:r>
          </a:p>
          <a:p>
            <a:r>
              <a:rPr lang="en-US" sz="3600" dirty="0" smtClean="0"/>
              <a:t>Thinkers (T) vs. Feelers (F)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Feelers</a:t>
            </a:r>
          </a:p>
          <a:p>
            <a:r>
              <a:rPr lang="en-US" dirty="0" smtClean="0"/>
              <a:t>Interpersonal</a:t>
            </a:r>
          </a:p>
          <a:p>
            <a:r>
              <a:rPr lang="en-US" dirty="0" smtClean="0"/>
              <a:t>Subjective</a:t>
            </a:r>
          </a:p>
          <a:p>
            <a:r>
              <a:rPr lang="en-US" dirty="0" smtClean="0"/>
              <a:t>Principals</a:t>
            </a:r>
          </a:p>
          <a:p>
            <a:r>
              <a:rPr lang="en-US" dirty="0" smtClean="0"/>
              <a:t>Circumstances</a:t>
            </a:r>
          </a:p>
          <a:p>
            <a:r>
              <a:rPr lang="en-US" dirty="0" smtClean="0"/>
              <a:t>Persuasion</a:t>
            </a:r>
          </a:p>
          <a:p>
            <a:r>
              <a:rPr lang="en-US" dirty="0" smtClean="0"/>
              <a:t>Humane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Appreciate</a:t>
            </a:r>
          </a:p>
          <a:p>
            <a:r>
              <a:rPr lang="en-US" dirty="0" smtClean="0"/>
              <a:t>Social Values</a:t>
            </a:r>
          </a:p>
          <a:p>
            <a:r>
              <a:rPr lang="en-US" dirty="0" smtClean="0"/>
              <a:t>Involved</a:t>
            </a:r>
          </a:p>
          <a:p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Thinking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Feeling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B76AB3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B76AB3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426" y="2319635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00176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10" y="597932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T and F?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7109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0885" y="597932"/>
            <a:ext cx="1372542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80513" y="597932"/>
            <a:ext cx="2634637" cy="5421868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33258" y="600075"/>
            <a:ext cx="1372542" cy="5421868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Judging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Perceiving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Structure</a:t>
            </a:r>
            <a:r>
              <a:rPr lang="en-US" sz="3200" dirty="0" smtClean="0"/>
              <a:t>: In dealing with the outside world, do you prefer to get things decided or do you prefer to stay open to new information and options?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Judging (J) or Perceiving (P)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Judging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Like to make plans and follow them</a:t>
            </a:r>
          </a:p>
          <a:p>
            <a:r>
              <a:rPr lang="en-US" dirty="0" smtClean="0"/>
              <a:t>Like to get things settled and finished</a:t>
            </a:r>
          </a:p>
          <a:p>
            <a:r>
              <a:rPr lang="en-US" dirty="0" smtClean="0"/>
              <a:t>Like environments with structure and clear limits</a:t>
            </a:r>
          </a:p>
          <a:p>
            <a:r>
              <a:rPr lang="en-US" dirty="0" smtClean="0"/>
              <a:t>Enjoy being decisive and organizing others</a:t>
            </a:r>
          </a:p>
          <a:p>
            <a:r>
              <a:rPr lang="en-US" dirty="0" smtClean="0"/>
              <a:t>Handle deadlines and time limits comfortably</a:t>
            </a:r>
          </a:p>
          <a:p>
            <a:r>
              <a:rPr lang="en-US" dirty="0" smtClean="0"/>
              <a:t>Plan ahead to avoid last minute rushes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Perceiving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Like to respond resourcefully to changing situations</a:t>
            </a:r>
          </a:p>
          <a:p>
            <a:r>
              <a:rPr lang="en-US" dirty="0" smtClean="0"/>
              <a:t>Like to leave things open, gather more information</a:t>
            </a:r>
          </a:p>
          <a:p>
            <a:r>
              <a:rPr lang="en-US" dirty="0" smtClean="0"/>
              <a:t>Like environments that are flexible; dislike rules and limits</a:t>
            </a:r>
          </a:p>
          <a:p>
            <a:r>
              <a:rPr lang="en-US" dirty="0" smtClean="0"/>
              <a:t>May not like making decisions, even when pressed</a:t>
            </a:r>
          </a:p>
          <a:p>
            <a:r>
              <a:rPr lang="en-US" dirty="0" smtClean="0"/>
              <a:t>Tend to think there is plenty of time to do things</a:t>
            </a:r>
          </a:p>
          <a:p>
            <a:r>
              <a:rPr lang="en-US" dirty="0" smtClean="0"/>
              <a:t>Often have to rush to complete things at the last minute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Constructive Use of Differences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smtClean="0"/>
              <a:t>Isabel Myer’s goal for type and the MBTI® instrument:</a:t>
            </a:r>
          </a:p>
          <a:p>
            <a:r>
              <a:rPr lang="en-US" dirty="0" smtClean="0"/>
              <a:t>Becoming aware of differences</a:t>
            </a:r>
          </a:p>
          <a:p>
            <a:r>
              <a:rPr lang="en-US" dirty="0" smtClean="0"/>
              <a:t>Acknowledging the value of differences</a:t>
            </a:r>
          </a:p>
          <a:p>
            <a:r>
              <a:rPr lang="en-US" dirty="0" smtClean="0"/>
              <a:t>Practicing new behaviors, seeking out others with differences</a:t>
            </a:r>
          </a:p>
          <a:p>
            <a:r>
              <a:rPr lang="en-US" dirty="0" smtClean="0"/>
              <a:t>Incorporating different perspectives into our own processes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Judgers</a:t>
            </a:r>
          </a:p>
          <a:p>
            <a:r>
              <a:rPr lang="en-US" dirty="0" smtClean="0"/>
              <a:t>Resolved</a:t>
            </a:r>
          </a:p>
          <a:p>
            <a:r>
              <a:rPr lang="en-US" dirty="0" smtClean="0"/>
              <a:t>Decided</a:t>
            </a:r>
          </a:p>
          <a:p>
            <a:r>
              <a:rPr lang="en-US" dirty="0" smtClean="0"/>
              <a:t>Fixed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Closure</a:t>
            </a:r>
          </a:p>
          <a:p>
            <a:r>
              <a:rPr lang="en-US" dirty="0" smtClean="0"/>
              <a:t>Planned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Definite</a:t>
            </a:r>
          </a:p>
          <a:p>
            <a:r>
              <a:rPr lang="en-US" dirty="0" smtClean="0"/>
              <a:t>Scheduled</a:t>
            </a:r>
          </a:p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J/P Words</a:t>
            </a:r>
          </a:p>
          <a:p>
            <a:r>
              <a:rPr lang="en-US" sz="3600" dirty="0" smtClean="0"/>
              <a:t>Judgers (J) vs. Perceivers (P)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Perceivers</a:t>
            </a:r>
          </a:p>
          <a:p>
            <a:r>
              <a:rPr lang="en-US" dirty="0" smtClean="0"/>
              <a:t>Pending</a:t>
            </a:r>
          </a:p>
          <a:p>
            <a:r>
              <a:rPr lang="en-US" dirty="0" smtClean="0"/>
              <a:t>Wait and See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Adapt</a:t>
            </a:r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Open-ended</a:t>
            </a:r>
          </a:p>
          <a:p>
            <a:r>
              <a:rPr lang="en-US" dirty="0" smtClean="0"/>
              <a:t>Alternatives</a:t>
            </a:r>
          </a:p>
          <a:p>
            <a:r>
              <a:rPr lang="en-US" dirty="0" smtClean="0"/>
              <a:t>Tentative</a:t>
            </a:r>
          </a:p>
          <a:p>
            <a:r>
              <a:rPr lang="en-US" dirty="0" smtClean="0"/>
              <a:t>Spontaneous</a:t>
            </a:r>
          </a:p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68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066800"/>
            <a:ext cx="7543800" cy="99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Given the choice, which do you prefer: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Judging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chemeClr val="accent1"/>
                </a:solidFill>
              </a:rPr>
              <a:t>Perceiving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i="1" dirty="0" smtClean="0"/>
              <a:t>How clear are you about your preference?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09800"/>
            <a:ext cx="739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362200"/>
            <a:ext cx="685800" cy="838200"/>
          </a:xfrm>
          <a:prstGeom prst="rect">
            <a:avLst/>
          </a:prstGeom>
          <a:solidFill>
            <a:srgbClr val="339ECF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685800" cy="838200"/>
          </a:xfrm>
          <a:prstGeom prst="rect">
            <a:avLst/>
          </a:prstGeom>
          <a:solidFill>
            <a:srgbClr val="339ECF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426" y="2319635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525" y="231963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00176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86688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363" y="3505200"/>
            <a:ext cx="6434137" cy="0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0199" y="3242965"/>
            <a:ext cx="0" cy="262235"/>
          </a:xfrm>
          <a:prstGeom prst="line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62450" y="25966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8225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31710" y="37338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Very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84405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74332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Fairly</a:t>
            </a:r>
          </a:p>
          <a:p>
            <a:r>
              <a:rPr lang="en-US" b="1" dirty="0" smtClean="0"/>
              <a:t>Clear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653" y="3872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Slight</a:t>
            </a:r>
            <a:endParaRPr lang="en-US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10" y="597932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Any question on J and P?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7109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err="1" smtClean="0">
                  <a:solidFill>
                    <a:schemeClr val="bg1"/>
                  </a:solidFill>
                </a:rPr>
                <a:t>Independenct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 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8290" y="634084"/>
            <a:ext cx="5344951" cy="1347116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90885" y="1981200"/>
            <a:ext cx="5364578" cy="2667000"/>
          </a:xfrm>
          <a:prstGeom prst="rect">
            <a:avLst/>
          </a:prstGeom>
          <a:solidFill>
            <a:srgbClr val="B40101">
              <a:alpha val="74902"/>
            </a:srgb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98290" y="4648199"/>
            <a:ext cx="5354308" cy="1392793"/>
          </a:xfrm>
          <a:prstGeom prst="rect">
            <a:avLst/>
          </a:prstGeom>
          <a:solidFill>
            <a:schemeClr val="tx2">
              <a:lumMod val="50000"/>
              <a:lumOff val="50000"/>
              <a:alpha val="75000"/>
            </a:schemeClr>
          </a:solidFill>
          <a:ln w="31750">
            <a:solidFill>
              <a:schemeClr val="tx2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Personality Type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8382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When combined, your preferences indicate your personality type.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5200" y="2438400"/>
            <a:ext cx="1981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57600" y="2514600"/>
            <a:ext cx="1695450" cy="657225"/>
            <a:chOff x="2952750" y="2390774"/>
            <a:chExt cx="1695450" cy="657225"/>
          </a:xfrm>
        </p:grpSpPr>
        <p:sp>
          <p:nvSpPr>
            <p:cNvPr id="5" name="Rectangle 4"/>
            <p:cNvSpPr/>
            <p:nvPr/>
          </p:nvSpPr>
          <p:spPr>
            <a:xfrm>
              <a:off x="2952750" y="2390774"/>
              <a:ext cx="1695450" cy="657225"/>
            </a:xfrm>
            <a:prstGeom prst="rect">
              <a:avLst/>
            </a:prstGeom>
            <a:solidFill>
              <a:srgbClr val="26C08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2390775"/>
              <a:ext cx="328936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5110" y="2390775"/>
              <a:ext cx="410690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0869" y="2488553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3276600"/>
            <a:ext cx="1695450" cy="657225"/>
            <a:chOff x="2952750" y="3228975"/>
            <a:chExt cx="1695450" cy="657225"/>
          </a:xfrm>
        </p:grpSpPr>
        <p:sp>
          <p:nvSpPr>
            <p:cNvPr id="9" name="Rectangle 8"/>
            <p:cNvSpPr/>
            <p:nvPr/>
          </p:nvSpPr>
          <p:spPr>
            <a:xfrm>
              <a:off x="2952750" y="3228975"/>
              <a:ext cx="1695450" cy="657225"/>
            </a:xfrm>
            <a:prstGeom prst="rect">
              <a:avLst/>
            </a:prstGeom>
            <a:solidFill>
              <a:srgbClr val="FAB66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3228976"/>
              <a:ext cx="449162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85110" y="3228976"/>
              <a:ext cx="556563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0869" y="3326754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0" y="4038600"/>
            <a:ext cx="1695450" cy="657225"/>
            <a:chOff x="2952750" y="4067175"/>
            <a:chExt cx="1695450" cy="657225"/>
          </a:xfrm>
        </p:grpSpPr>
        <p:sp>
          <p:nvSpPr>
            <p:cNvPr id="13" name="Rectangle 12"/>
            <p:cNvSpPr/>
            <p:nvPr/>
          </p:nvSpPr>
          <p:spPr>
            <a:xfrm>
              <a:off x="2952750" y="4067175"/>
              <a:ext cx="1695450" cy="657225"/>
            </a:xfrm>
            <a:prstGeom prst="rect">
              <a:avLst/>
            </a:prstGeom>
            <a:solidFill>
              <a:srgbClr val="B76A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4067176"/>
              <a:ext cx="402674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5110" y="4067176"/>
              <a:ext cx="410690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F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0869" y="4164954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7600" y="4800600"/>
            <a:ext cx="1695450" cy="657225"/>
            <a:chOff x="2952750" y="4953000"/>
            <a:chExt cx="1695450" cy="657225"/>
          </a:xfrm>
        </p:grpSpPr>
        <p:sp>
          <p:nvSpPr>
            <p:cNvPr id="17" name="Rectangle 16"/>
            <p:cNvSpPr/>
            <p:nvPr/>
          </p:nvSpPr>
          <p:spPr>
            <a:xfrm>
              <a:off x="2952750" y="4953000"/>
              <a:ext cx="1695450" cy="657225"/>
            </a:xfrm>
            <a:prstGeom prst="rect">
              <a:avLst/>
            </a:prstGeom>
            <a:solidFill>
              <a:srgbClr val="339EC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200" y="4953001"/>
              <a:ext cx="401072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J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5110" y="4953001"/>
              <a:ext cx="461986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</a:t>
              </a:r>
              <a:endParaRPr 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0869" y="5050779"/>
              <a:ext cx="50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</a:t>
              </a:r>
              <a:endParaRPr lang="en-US" sz="2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657370"/>
            <a:ext cx="2057400" cy="533344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16 Personality Types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597932"/>
            <a:ext cx="5701091" cy="5421868"/>
            <a:chOff x="-70450" y="76200"/>
            <a:chExt cx="6249692" cy="59436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76200"/>
              <a:ext cx="5904837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7177" y="228600"/>
              <a:ext cx="98201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801469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“Take your time and do it right”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4964" y="228600"/>
              <a:ext cx="91443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0025" y="801469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“On my honor, to do my duty…”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726" y="228600"/>
              <a:ext cx="91451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INFJ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3643" y="801469"/>
              <a:ext cx="1052716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“Catalyst for positive change”</a:t>
              </a:r>
              <a:endParaRPr lang="en-US" sz="12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2686" y="228600"/>
              <a:ext cx="830193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5398" y="801469"/>
              <a:ext cx="1371599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“Competence + 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Independence </a:t>
              </a:r>
              <a:r>
                <a:rPr lang="en-US" sz="1200" b="1" i="1" dirty="0" smtClean="0">
                  <a:solidFill>
                    <a:schemeClr val="bg1"/>
                  </a:solidFill>
                </a:rPr>
                <a:t>= Perfection”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175" y="19465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ISTP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0450" y="2281535"/>
              <a:ext cx="18172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“Doing the best I can with what I’ve got”</a:t>
              </a:r>
              <a:endParaRPr lang="en-US" sz="12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4963" y="1946591"/>
              <a:ext cx="914440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ISFP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0025" y="2281535"/>
              <a:ext cx="1164351" cy="70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“It’s the thought that counts”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2" y="1946591"/>
              <a:ext cx="990599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INFP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“Still waters run deep”</a:t>
              </a:r>
              <a:endParaRPr lang="en-US" sz="12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622" y="1946591"/>
              <a:ext cx="116432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22815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“Ingenious problem solvers”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75" y="3394391"/>
              <a:ext cx="982014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3729335"/>
              <a:ext cx="1371599" cy="30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“Let’s get busy!”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960" y="3394391"/>
              <a:ext cx="914442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0023" y="3729335"/>
              <a:ext cx="116435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“Don’t worry, Be Happy”</a:t>
              </a:r>
              <a:endParaRPr lang="en-US" sz="12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763" y="3394391"/>
              <a:ext cx="91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42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“Anything’s possible”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59155" y="3394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ENTP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7293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“Life’s Entrepreneurs”</a:t>
              </a:r>
              <a:endParaRPr lang="en-US" sz="1200" b="1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9155" y="4918391"/>
              <a:ext cx="997255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ENTJ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6359" y="5481935"/>
              <a:ext cx="1842883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“Everything’s fine – I’m in charge”</a:t>
              </a:r>
              <a:endParaRPr lang="en-US" sz="1200" b="1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3607" y="4918391"/>
              <a:ext cx="1052751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ENFJ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4377" y="5481935"/>
              <a:ext cx="1731245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“The public relations specialist”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0839" y="4918391"/>
              <a:ext cx="822398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ESFJ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8677" y="5481935"/>
              <a:ext cx="1506758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“What can I do for you?”</a:t>
              </a:r>
              <a:endParaRPr lang="en-US" sz="1200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174" y="4918391"/>
              <a:ext cx="982016" cy="4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ESTJ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2400" y="5481935"/>
              <a:ext cx="1371599" cy="50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</a:rPr>
                <a:t>“Taking care of business”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64484" y="2458130"/>
            <a:ext cx="858146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11-14%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063984" y="3001394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4-6%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47376" y="3553844"/>
            <a:ext cx="692363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4-5%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12314" y="4090478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8-12%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415813" y="2448944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9-14%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67483" y="2992207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5-9%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456411" y="3544657"/>
            <a:ext cx="681292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4-9%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415813" y="4081291"/>
            <a:ext cx="762485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9-13%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870979" y="2448944"/>
            <a:ext cx="659149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870980" y="2992207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4-5%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42377" y="3544657"/>
            <a:ext cx="716352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858985" y="4081291"/>
            <a:ext cx="683136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74477" y="2448944"/>
            <a:ext cx="659148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268942" y="2992207"/>
            <a:ext cx="670220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3-5%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40340" y="3544657"/>
            <a:ext cx="727423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256946" y="4081291"/>
            <a:ext cx="694209" cy="5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2-5%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54057" y="2990850"/>
            <a:ext cx="681294" cy="1639904"/>
            <a:chOff x="846375" y="2971800"/>
            <a:chExt cx="669450" cy="2108998"/>
          </a:xfrm>
        </p:grpSpPr>
        <p:sp>
          <p:nvSpPr>
            <p:cNvPr id="64" name="TextBox 63"/>
            <p:cNvSpPr txBox="1"/>
            <p:nvPr/>
          </p:nvSpPr>
          <p:spPr>
            <a:xfrm>
              <a:off x="846375" y="297180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47-55%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6376" y="34963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66-74%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6377" y="40297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40-50%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6376" y="454786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54-60%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67974" y="2990850"/>
            <a:ext cx="681294" cy="1639904"/>
            <a:chOff x="846375" y="2971800"/>
            <a:chExt cx="669450" cy="2108998"/>
          </a:xfrm>
        </p:grpSpPr>
        <p:sp>
          <p:nvSpPr>
            <p:cNvPr id="70" name="TextBox 69"/>
            <p:cNvSpPr txBox="1"/>
            <p:nvPr/>
          </p:nvSpPr>
          <p:spPr>
            <a:xfrm>
              <a:off x="846375" y="297180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45-53%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6376" y="34963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26-34%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6377" y="402973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50-60%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6376" y="4547860"/>
              <a:ext cx="669448" cy="5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40-46%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51700" y="2514600"/>
            <a:ext cx="55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Total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62376" y="245813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7-10%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07261" y="300139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2-3%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2834" y="355384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07260" y="4090478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420991" y="2448944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15-20%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65877" y="299220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6-10%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465876" y="354465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7-10%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420992" y="408129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12-17%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914257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914257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4-7%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69372" y="3544657"/>
            <a:ext cx="66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8-10%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903837" y="408129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3-6%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17754" y="244894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312946" y="299220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88099" y="3544657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2-4%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302525" y="408129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1-4%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98789" y="2990851"/>
            <a:ext cx="591831" cy="1625615"/>
            <a:chOff x="890329" y="2971800"/>
            <a:chExt cx="581542" cy="2090621"/>
          </a:xfrm>
        </p:grpSpPr>
        <p:sp>
          <p:nvSpPr>
            <p:cNvPr id="64" name="TextBox 63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45-55%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70-75%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24-35%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55-60%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12706" y="2990851"/>
            <a:ext cx="591831" cy="1625615"/>
            <a:chOff x="890329" y="2971800"/>
            <a:chExt cx="581542" cy="2090621"/>
          </a:xfrm>
        </p:grpSpPr>
        <p:sp>
          <p:nvSpPr>
            <p:cNvPr id="70" name="TextBox 69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45-55%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25-30%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65-76%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40-45%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334811" y="251460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Females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Estimated Frequencies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5334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Frequencies of the types in the United States Population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438400"/>
            <a:ext cx="1929809" cy="552450"/>
          </a:xfrm>
          <a:prstGeom prst="rect">
            <a:avLst/>
          </a:prstGeom>
          <a:solidFill>
            <a:srgbClr val="FAB66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1809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5307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805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02302" y="24384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6905" y="2990850"/>
            <a:ext cx="96490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1809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5307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98805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02302" y="29908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1809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95307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8805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2302" y="354330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91809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95307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8805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302" y="4095750"/>
            <a:ext cx="140349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17492" y="2458130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ISTJ</a:t>
            </a:r>
          </a:p>
          <a:p>
            <a:pPr algn="ctr"/>
            <a:r>
              <a:rPr lang="en-US" sz="1400" dirty="0" smtClean="0"/>
              <a:t>14-19%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07261" y="300139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ISTP</a:t>
            </a:r>
          </a:p>
          <a:p>
            <a:pPr algn="ctr"/>
            <a:r>
              <a:rPr lang="en-US" sz="1400" dirty="0" smtClean="0"/>
              <a:t>6-9%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2834" y="355384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ESTP</a:t>
            </a:r>
          </a:p>
          <a:p>
            <a:pPr algn="ctr"/>
            <a:r>
              <a:rPr lang="en-US" sz="1400" dirty="0" smtClean="0"/>
              <a:t>5-6%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17492" y="409047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ESTJ</a:t>
            </a:r>
          </a:p>
          <a:p>
            <a:pPr algn="ctr"/>
            <a:r>
              <a:rPr lang="en-US" sz="1400" dirty="0" smtClean="0"/>
              <a:t>10-12%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510758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ISFJ</a:t>
            </a:r>
          </a:p>
          <a:p>
            <a:pPr algn="ctr"/>
            <a:r>
              <a:rPr lang="en-US" sz="1400" dirty="0" smtClean="0"/>
              <a:t>6-8%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510761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ISFP</a:t>
            </a:r>
          </a:p>
          <a:p>
            <a:pPr algn="ctr"/>
            <a:r>
              <a:rPr lang="en-US" sz="1400" dirty="0" smtClean="0"/>
              <a:t>4-8%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501142" y="3544657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ESFP</a:t>
            </a:r>
          </a:p>
          <a:p>
            <a:pPr algn="ctr"/>
            <a:r>
              <a:rPr lang="en-US" sz="1400" dirty="0" smtClean="0"/>
              <a:t>3-7%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510759" y="4081291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ESFJ</a:t>
            </a:r>
          </a:p>
          <a:p>
            <a:pPr algn="ctr"/>
            <a:r>
              <a:rPr lang="en-US" sz="1400" dirty="0" smtClean="0"/>
              <a:t>5-8%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914257" y="2448944"/>
            <a:ext cx="57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INFJ</a:t>
            </a:r>
          </a:p>
          <a:p>
            <a:pPr algn="ctr"/>
            <a:r>
              <a:rPr lang="en-US" sz="1400" dirty="0" smtClean="0"/>
              <a:t>1-2%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914257" y="299220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INFP</a:t>
            </a:r>
          </a:p>
          <a:p>
            <a:pPr algn="ctr"/>
            <a:r>
              <a:rPr lang="en-US" sz="1400" dirty="0" smtClean="0"/>
              <a:t>3-5%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89410" y="3544657"/>
            <a:ext cx="6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ENFP</a:t>
            </a:r>
          </a:p>
          <a:p>
            <a:pPr algn="ctr"/>
            <a:r>
              <a:rPr lang="en-US" sz="1400" dirty="0" smtClean="0"/>
              <a:t>5-7%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903837" y="408129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ENFJ</a:t>
            </a:r>
          </a:p>
          <a:p>
            <a:pPr algn="ctr"/>
            <a:r>
              <a:rPr lang="en-US" sz="1400" dirty="0" smtClean="0"/>
              <a:t>1-3%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17754" y="244894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INTJ</a:t>
            </a:r>
          </a:p>
          <a:p>
            <a:pPr algn="ctr"/>
            <a:r>
              <a:rPr lang="en-US" sz="1400" dirty="0" smtClean="0"/>
              <a:t>2-6%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312946" y="299220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INTP</a:t>
            </a:r>
          </a:p>
          <a:p>
            <a:pPr algn="ctr"/>
            <a:r>
              <a:rPr lang="en-US" sz="1400" dirty="0" smtClean="0"/>
              <a:t>4-7%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288099" y="3544657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ENTP</a:t>
            </a:r>
          </a:p>
          <a:p>
            <a:pPr algn="ctr"/>
            <a:r>
              <a:rPr lang="en-US" sz="1400" dirty="0" smtClean="0"/>
              <a:t>3-7%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302525" y="408129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ENTJ</a:t>
            </a:r>
          </a:p>
          <a:p>
            <a:pPr algn="ctr"/>
            <a:r>
              <a:rPr lang="en-US" sz="1400" dirty="0" smtClean="0"/>
              <a:t>3-6%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98790" y="2990851"/>
            <a:ext cx="591830" cy="1625615"/>
            <a:chOff x="890330" y="2971800"/>
            <a:chExt cx="581541" cy="2090621"/>
          </a:xfrm>
        </p:grpSpPr>
        <p:sp>
          <p:nvSpPr>
            <p:cNvPr id="64" name="TextBox 63"/>
            <p:cNvSpPr txBox="1"/>
            <p:nvPr/>
          </p:nvSpPr>
          <p:spPr>
            <a:xfrm>
              <a:off x="890330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</a:p>
            <a:p>
              <a:pPr algn="ctr"/>
              <a:r>
                <a:rPr lang="en-US" sz="1000" dirty="0" smtClean="0"/>
                <a:t>50-55%</a:t>
              </a:r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</a:p>
            <a:p>
              <a:pPr algn="ctr"/>
              <a:r>
                <a:rPr lang="en-US" sz="1000" dirty="0" smtClean="0"/>
                <a:t>65-72%</a:t>
              </a:r>
              <a:endParaRPr lang="en-US" sz="1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T</a:t>
              </a:r>
            </a:p>
            <a:p>
              <a:pPr algn="ctr"/>
              <a:r>
                <a:rPr lang="en-US" sz="1000" dirty="0" smtClean="0"/>
                <a:t>55-67%</a:t>
              </a:r>
              <a:endParaRPr lang="en-US" sz="1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0330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J</a:t>
              </a:r>
            </a:p>
            <a:p>
              <a:pPr algn="ctr"/>
              <a:r>
                <a:rPr lang="en-US" sz="1000" dirty="0" smtClean="0"/>
                <a:t>52-58%</a:t>
              </a:r>
              <a:endParaRPr lang="en-US" sz="1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12706" y="2990851"/>
            <a:ext cx="591831" cy="1625615"/>
            <a:chOff x="890329" y="2971800"/>
            <a:chExt cx="581542" cy="2090621"/>
          </a:xfrm>
        </p:grpSpPr>
        <p:sp>
          <p:nvSpPr>
            <p:cNvPr id="70" name="TextBox 69"/>
            <p:cNvSpPr txBox="1"/>
            <p:nvPr/>
          </p:nvSpPr>
          <p:spPr>
            <a:xfrm>
              <a:off x="890329" y="297180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E</a:t>
              </a:r>
            </a:p>
            <a:p>
              <a:pPr algn="ctr"/>
              <a:r>
                <a:rPr lang="en-US" sz="1000" dirty="0" smtClean="0"/>
                <a:t>45-50%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90330" y="34963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N</a:t>
              </a:r>
            </a:p>
            <a:p>
              <a:pPr algn="ctr"/>
              <a:r>
                <a:rPr lang="en-US" sz="1000" dirty="0" smtClean="0"/>
                <a:t>28-35%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90331" y="402973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F</a:t>
              </a:r>
            </a:p>
            <a:p>
              <a:pPr algn="ctr"/>
              <a:r>
                <a:rPr lang="en-US" sz="1000" dirty="0" smtClean="0"/>
                <a:t>33-45%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0331" y="4547860"/>
              <a:ext cx="581540" cy="51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P</a:t>
              </a:r>
            </a:p>
            <a:p>
              <a:pPr algn="ctr"/>
              <a:r>
                <a:rPr lang="en-US" sz="1000" dirty="0" smtClean="0"/>
                <a:t>42-48%</a:t>
              </a:r>
              <a:endParaRPr lang="en-US" sz="10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14157" y="2514600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Males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Applications of Psychological Type,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40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617288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MyersBriggsTypes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CC </a:t>
            </a:r>
            <a:r>
              <a:rPr lang="en-US" dirty="0">
                <a:hlinkClick r:id="rId3"/>
              </a:rPr>
              <a:t>BY-SA 3.0</a:t>
            </a:r>
            <a:endParaRPr lang="en-US" dirty="0"/>
          </a:p>
          <a:p>
            <a:r>
              <a:rPr lang="en-US" dirty="0">
                <a:hlinkClick r:id="rId4" tooltip="User:JakeBeech"/>
              </a:rPr>
              <a:t>Jake Beech</a:t>
            </a:r>
            <a:r>
              <a:rPr lang="en-US" dirty="0"/>
              <a:t> - Own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Jung Typology Test™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://www.humanmetrics.com/</a:t>
            </a:r>
          </a:p>
        </p:txBody>
      </p:sp>
      <p:pic>
        <p:nvPicPr>
          <p:cNvPr id="1026" name="Picture 2" descr="Jung Typology Test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Type Preference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Type describes innate preferences – we all have access to both aspects of type, we just have a preference for using a particular one</a:t>
            </a:r>
          </a:p>
          <a:p>
            <a:r>
              <a:rPr lang="en-US" dirty="0" smtClean="0"/>
              <a:t>The preferred type has been strengthened by use</a:t>
            </a:r>
          </a:p>
          <a:p>
            <a:r>
              <a:rPr lang="en-US" dirty="0" smtClean="0"/>
              <a:t>We all use both preferences, but usually not with equal comfort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Introverts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Extraverts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Focus on actions to be taken</a:t>
            </a:r>
          </a:p>
          <a:p>
            <a:r>
              <a:rPr lang="en-US" dirty="0" smtClean="0"/>
              <a:t>Focus on results</a:t>
            </a:r>
          </a:p>
          <a:p>
            <a:r>
              <a:rPr lang="en-US" dirty="0" smtClean="0"/>
              <a:t>Communicate verbally with enthusiasm</a:t>
            </a:r>
          </a:p>
          <a:p>
            <a:r>
              <a:rPr lang="en-US" dirty="0" smtClean="0"/>
              <a:t>Emphasize action over deliberation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Extraverts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Introverts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Communicate a well-thought-through idea or plan</a:t>
            </a:r>
          </a:p>
          <a:p>
            <a:r>
              <a:rPr lang="en-US" dirty="0" smtClean="0"/>
              <a:t>Build in time for Introverts to reflect before deciding</a:t>
            </a:r>
          </a:p>
          <a:p>
            <a:r>
              <a:rPr lang="en-US" dirty="0" smtClean="0"/>
              <a:t>Communicate in written form rather than orally</a:t>
            </a:r>
          </a:p>
          <a:p>
            <a:r>
              <a:rPr lang="en-US" dirty="0" smtClean="0"/>
              <a:t>Allow airtime for Introverts who wait for silence to speak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Sensors </a:t>
            </a:r>
            <a:r>
              <a:rPr lang="en-US" sz="3600" dirty="0" smtClean="0"/>
              <a:t>communicating with </a:t>
            </a:r>
            <a:r>
              <a:rPr lang="en-US" sz="3600" dirty="0" err="1" smtClean="0">
                <a:latin typeface="Algerian" panose="04020705040A02060702" pitchFamily="82" charset="0"/>
              </a:rPr>
              <a:t>Intuitives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Start with an overarching description of the issue or challenge rather than the relevant details</a:t>
            </a:r>
          </a:p>
          <a:p>
            <a:r>
              <a:rPr lang="en-US" dirty="0" smtClean="0"/>
              <a:t>Allow room for creative exploration before moving to facts</a:t>
            </a:r>
          </a:p>
          <a:p>
            <a:r>
              <a:rPr lang="en-US" dirty="0" smtClean="0"/>
              <a:t>Describe the overall goal and strategies before moving to tactics</a:t>
            </a:r>
          </a:p>
          <a:p>
            <a:r>
              <a:rPr lang="en-US" dirty="0" smtClean="0"/>
              <a:t>Explain the desired outcomes and related challenges of a project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err="1">
                <a:latin typeface="Algerian" panose="04020705040A02060702" pitchFamily="82" charset="0"/>
              </a:rPr>
              <a:t>Intuitives</a:t>
            </a:r>
            <a:r>
              <a:rPr lang="en-US" sz="3600" dirty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Sensors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Clearly identify the problem they are trying to solve</a:t>
            </a:r>
          </a:p>
          <a:p>
            <a:r>
              <a:rPr lang="en-US" dirty="0" smtClean="0"/>
              <a:t>Share relevant facts and details</a:t>
            </a:r>
          </a:p>
          <a:p>
            <a:r>
              <a:rPr lang="en-US" dirty="0" smtClean="0"/>
              <a:t>Reduce risk factors or required changes</a:t>
            </a:r>
          </a:p>
          <a:p>
            <a:r>
              <a:rPr lang="en-US" dirty="0" smtClean="0"/>
              <a:t>Describe successful applications of the desired strategies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Thinkers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Feelers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Be descriptive rather than judgmental</a:t>
            </a:r>
          </a:p>
          <a:p>
            <a:r>
              <a:rPr lang="en-US" dirty="0" smtClean="0"/>
              <a:t>Use empathy by imagining the other’s perspective</a:t>
            </a:r>
          </a:p>
          <a:p>
            <a:r>
              <a:rPr lang="en-US" dirty="0" smtClean="0"/>
              <a:t>Start with a concern for what is important to people</a:t>
            </a:r>
          </a:p>
          <a:p>
            <a:r>
              <a:rPr lang="en-US" dirty="0" smtClean="0"/>
              <a:t>Consider a decision’s impact on the people who carry it out</a:t>
            </a:r>
          </a:p>
          <a:p>
            <a:r>
              <a:rPr lang="en-US" dirty="0" smtClean="0"/>
              <a:t>Start with the positives rather than the negatives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Feelers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Thinkers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Discuss the costs and benefits of the issues</a:t>
            </a:r>
          </a:p>
          <a:p>
            <a:r>
              <a:rPr lang="en-US" dirty="0" smtClean="0"/>
              <a:t>Identify the issue clearly, the principles involved, and potential solutions, as well as their strengths and weaknesses</a:t>
            </a:r>
          </a:p>
          <a:p>
            <a:r>
              <a:rPr lang="en-US" dirty="0" smtClean="0"/>
              <a:t>Take a stand and make their case succinctly</a:t>
            </a:r>
          </a:p>
          <a:p>
            <a:r>
              <a:rPr lang="en-US" dirty="0" smtClean="0"/>
              <a:t>Be willing to engage in debate without taking it personally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Judgers </a:t>
            </a:r>
            <a:r>
              <a:rPr lang="en-US" sz="3600" dirty="0" smtClean="0"/>
              <a:t>communicating with </a:t>
            </a:r>
            <a:r>
              <a:rPr lang="en-US" sz="3600" dirty="0" smtClean="0">
                <a:latin typeface="Algerian" panose="04020705040A02060702" pitchFamily="82" charset="0"/>
              </a:rPr>
              <a:t>Perceivers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Allow Perceivers flexibility around “how” they meet their goals</a:t>
            </a:r>
          </a:p>
          <a:p>
            <a:r>
              <a:rPr lang="en-US" dirty="0" smtClean="0"/>
              <a:t>Allow sufficient time for brainstorming</a:t>
            </a:r>
          </a:p>
          <a:p>
            <a:r>
              <a:rPr lang="en-US" dirty="0" smtClean="0"/>
              <a:t>Realize there are often far more “right” solutions than their own</a:t>
            </a:r>
          </a:p>
          <a:p>
            <a:r>
              <a:rPr lang="en-US" dirty="0" smtClean="0"/>
              <a:t>Consider multiple options before pressing for closure</a:t>
            </a:r>
          </a:p>
          <a:p>
            <a:r>
              <a:rPr lang="en-US" dirty="0" smtClean="0"/>
              <a:t>Understand that over-directing Perceivers will lead to their resistance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1040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Perceivers </a:t>
            </a:r>
            <a:r>
              <a:rPr lang="en-US" sz="3600" dirty="0" smtClean="0"/>
              <a:t>communicating with </a:t>
            </a:r>
            <a:r>
              <a:rPr lang="en-US" sz="3600" dirty="0">
                <a:latin typeface="Algerian" panose="04020705040A02060702" pitchFamily="82" charset="0"/>
              </a:rPr>
              <a:t>Judgers</a:t>
            </a:r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/>
              <a:t>should: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 anchor="t"/>
          <a:lstStyle/>
          <a:p>
            <a:r>
              <a:rPr lang="en-US" dirty="0" smtClean="0"/>
              <a:t>Understand that frequent or last-minute changes adversely affect Judgers</a:t>
            </a:r>
          </a:p>
          <a:p>
            <a:r>
              <a:rPr lang="en-US" dirty="0" smtClean="0"/>
              <a:t>Take Judgers’ deadlines seriously and “to the minute”</a:t>
            </a:r>
          </a:p>
          <a:p>
            <a:r>
              <a:rPr lang="en-US" dirty="0" smtClean="0"/>
              <a:t>Balance brainstorming with analysis and decision-making</a:t>
            </a:r>
          </a:p>
          <a:p>
            <a:r>
              <a:rPr lang="en-US" dirty="0" smtClean="0"/>
              <a:t>Reopen decisions only when new data significantly impacts the decision</a:t>
            </a:r>
          </a:p>
          <a:p>
            <a:r>
              <a:rPr lang="en-US" dirty="0" smtClean="0"/>
              <a:t>Take a clear stand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990601"/>
            <a:ext cx="22098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08000">
              <a:bevelT w="190500" h="190500"/>
            </a:sp3d>
          </a:bodyPr>
          <a:lstStyle/>
          <a:p>
            <a:r>
              <a:rPr lang="en-US" sz="28700" dirty="0" smtClean="0">
                <a:gradFill flip="none" rotWithShape="1">
                  <a:gsLst>
                    <a:gs pos="0">
                      <a:srgbClr val="B40101"/>
                    </a:gs>
                    <a:gs pos="89000">
                      <a:schemeClr val="accent1">
                        <a:tint val="23500"/>
                        <a:satMod val="160000"/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 Black" panose="020B0A04020102020204" pitchFamily="34" charset="0"/>
              </a:rPr>
              <a:t>?</a:t>
            </a:r>
            <a:endParaRPr lang="en-US" sz="28700" dirty="0">
              <a:gradFill flip="none" rotWithShape="1">
                <a:gsLst>
                  <a:gs pos="0">
                    <a:srgbClr val="B40101"/>
                  </a:gs>
                  <a:gs pos="89000">
                    <a:schemeClr val="accent1">
                      <a:tint val="23500"/>
                      <a:satMod val="160000"/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Krikau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Paul. “The Myers-Briggs Typology Indicator”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Myers &amp; Briggs Foundation. “MBTI Basics”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Berney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Liz. “Using the Myers-Briggs Type Indicator to Enhance Workplace Communication”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INTROVERSION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OR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EXTRAVERSION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Favorite world</a:t>
            </a:r>
            <a:r>
              <a:rPr lang="en-US" sz="3200" dirty="0" smtClean="0"/>
              <a:t>: Do you prefer to focus on your own inner world or on the outer world?  This is called </a:t>
            </a:r>
            <a:r>
              <a:rPr lang="en-US" sz="3200" u="sng" dirty="0" smtClean="0">
                <a:solidFill>
                  <a:srgbClr val="C00000"/>
                </a:solidFill>
              </a:rPr>
              <a:t>Introversion (I) or Extraversion (E)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>
                <a:latin typeface="Algerian" panose="04020705040A02060702" pitchFamily="82" charset="0"/>
              </a:rPr>
              <a:t>Introversion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Are attracted to the </a:t>
            </a:r>
            <a:r>
              <a:rPr lang="en-US" b="1" dirty="0" smtClean="0">
                <a:solidFill>
                  <a:schemeClr val="accent1"/>
                </a:solidFill>
              </a:rPr>
              <a:t>inner world</a:t>
            </a:r>
            <a:r>
              <a:rPr lang="en-US" dirty="0" smtClean="0"/>
              <a:t> of thoughts, feelings, and reflections</a:t>
            </a:r>
          </a:p>
          <a:p>
            <a:r>
              <a:rPr lang="en-US" dirty="0" smtClean="0"/>
              <a:t>Are usually very aware of their </a:t>
            </a:r>
            <a:r>
              <a:rPr lang="en-US" b="1" dirty="0" smtClean="0">
                <a:solidFill>
                  <a:schemeClr val="accent1"/>
                </a:solidFill>
              </a:rPr>
              <a:t>inner</a:t>
            </a:r>
            <a:r>
              <a:rPr lang="en-US" dirty="0" smtClean="0"/>
              <a:t> reactions</a:t>
            </a:r>
          </a:p>
          <a:p>
            <a:r>
              <a:rPr lang="en-US" dirty="0" smtClean="0"/>
              <a:t>Prefer to interact with people they know</a:t>
            </a:r>
          </a:p>
          <a:p>
            <a:r>
              <a:rPr lang="en-US" dirty="0" smtClean="0"/>
              <a:t>Are often quiet in meetings and seem uninvolved</a:t>
            </a:r>
          </a:p>
          <a:p>
            <a:r>
              <a:rPr lang="en-US" dirty="0" smtClean="0"/>
              <a:t>Are often reserved and harder to get to know</a:t>
            </a:r>
          </a:p>
          <a:p>
            <a:r>
              <a:rPr lang="en-US" dirty="0" smtClean="0"/>
              <a:t>May </a:t>
            </a:r>
            <a:r>
              <a:rPr lang="en-US" b="1" i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be as aware of the outer world around them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People who prefer </a:t>
            </a:r>
            <a:r>
              <a:rPr lang="en-US" sz="3600" dirty="0" smtClean="0">
                <a:latin typeface="Algerian" panose="04020705040A02060702" pitchFamily="82" charset="0"/>
              </a:rPr>
              <a:t>Extraversion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/>
          <a:lstStyle/>
          <a:p>
            <a:r>
              <a:rPr lang="en-US" dirty="0" smtClean="0"/>
              <a:t>Are attracted to the </a:t>
            </a:r>
            <a:r>
              <a:rPr lang="en-US" b="1" dirty="0" smtClean="0">
                <a:solidFill>
                  <a:schemeClr val="accent1"/>
                </a:solidFill>
              </a:rPr>
              <a:t>outer world</a:t>
            </a:r>
            <a:r>
              <a:rPr lang="en-US" dirty="0" smtClean="0"/>
              <a:t> of people and events</a:t>
            </a:r>
          </a:p>
          <a:p>
            <a:r>
              <a:rPr lang="en-US" dirty="0" smtClean="0"/>
              <a:t>Are aware of who and what is around them</a:t>
            </a:r>
          </a:p>
          <a:p>
            <a:r>
              <a:rPr lang="en-US" dirty="0" smtClean="0"/>
              <a:t>Enjoy meeting and talking with new people</a:t>
            </a:r>
          </a:p>
          <a:p>
            <a:r>
              <a:rPr lang="en-US" dirty="0" smtClean="0"/>
              <a:t>Are friendly, often verbally skilled, and easy to know</a:t>
            </a:r>
          </a:p>
          <a:p>
            <a:r>
              <a:rPr lang="en-US" dirty="0" smtClean="0"/>
              <a:t>Tend to speak out easily and often at meetings</a:t>
            </a:r>
          </a:p>
          <a:p>
            <a:r>
              <a:rPr lang="en-US" dirty="0" smtClean="0"/>
              <a:t>May </a:t>
            </a:r>
            <a:r>
              <a:rPr lang="en-US" b="1" i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be as aware of what is going on inside themselves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93650"/>
            <a:ext cx="3733800" cy="40785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Introverts</a:t>
            </a:r>
          </a:p>
          <a:p>
            <a:r>
              <a:rPr lang="en-US" dirty="0" smtClean="0"/>
              <a:t>Territorial</a:t>
            </a:r>
          </a:p>
          <a:p>
            <a:r>
              <a:rPr lang="en-US" dirty="0" smtClean="0"/>
              <a:t>Concentration</a:t>
            </a:r>
          </a:p>
          <a:p>
            <a:r>
              <a:rPr lang="en-US" dirty="0" smtClean="0"/>
              <a:t>Internal</a:t>
            </a:r>
          </a:p>
          <a:p>
            <a:r>
              <a:rPr lang="en-US" dirty="0" smtClean="0"/>
              <a:t>Depth</a:t>
            </a:r>
          </a:p>
          <a:p>
            <a:r>
              <a:rPr lang="en-US" dirty="0" smtClean="0"/>
              <a:t>Intensive</a:t>
            </a:r>
          </a:p>
          <a:p>
            <a:r>
              <a:rPr lang="en-US" dirty="0" smtClean="0"/>
              <a:t>Limited relationships</a:t>
            </a:r>
          </a:p>
          <a:p>
            <a:r>
              <a:rPr lang="en-US" dirty="0" smtClean="0"/>
              <a:t>Cautious disclosure</a:t>
            </a:r>
          </a:p>
          <a:p>
            <a:r>
              <a:rPr lang="en-US" dirty="0" smtClean="0"/>
              <a:t>Contained</a:t>
            </a:r>
          </a:p>
          <a:p>
            <a:r>
              <a:rPr lang="en-US" dirty="0" smtClean="0"/>
              <a:t>Internal reactions</a:t>
            </a:r>
          </a:p>
          <a:p>
            <a:r>
              <a:rPr lang="en-US" dirty="0" smtClean="0"/>
              <a:t>Reflective</a:t>
            </a:r>
          </a:p>
          <a:p>
            <a:r>
              <a:rPr lang="en-US" dirty="0" smtClean="0"/>
              <a:t>Thinks to speak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5715000" cy="1556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Good I/E Words</a:t>
            </a:r>
          </a:p>
          <a:p>
            <a:r>
              <a:rPr lang="en-US" sz="3600" dirty="0" smtClean="0"/>
              <a:t>Introverts (I) vs. Extraverts (E)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2093650"/>
            <a:ext cx="3733800" cy="4078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Extraverts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External</a:t>
            </a:r>
          </a:p>
          <a:p>
            <a:r>
              <a:rPr lang="en-US" dirty="0" smtClean="0"/>
              <a:t>Breadth</a:t>
            </a:r>
          </a:p>
          <a:p>
            <a:r>
              <a:rPr lang="en-US" dirty="0" smtClean="0"/>
              <a:t>Extensive</a:t>
            </a:r>
          </a:p>
          <a:p>
            <a:r>
              <a:rPr lang="en-US" dirty="0" smtClean="0"/>
              <a:t>Multiple relationships</a:t>
            </a:r>
          </a:p>
          <a:p>
            <a:r>
              <a:rPr lang="en-US" dirty="0" smtClean="0"/>
              <a:t>Free disclosure</a:t>
            </a:r>
          </a:p>
          <a:p>
            <a:r>
              <a:rPr lang="en-US" dirty="0" smtClean="0"/>
              <a:t>Expressive</a:t>
            </a:r>
          </a:p>
          <a:p>
            <a:r>
              <a:rPr lang="en-US" dirty="0" smtClean="0"/>
              <a:t>External events</a:t>
            </a:r>
          </a:p>
          <a:p>
            <a:r>
              <a:rPr lang="en-US" dirty="0" smtClean="0"/>
              <a:t>Gregarious</a:t>
            </a:r>
          </a:p>
          <a:p>
            <a:r>
              <a:rPr lang="en-US" dirty="0" smtClean="0"/>
              <a:t>Speaks to think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095"/>
            <a:ext cx="1676400" cy="1596117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1990</TotalTime>
  <Words>2557</Words>
  <Application>Microsoft Office PowerPoint</Application>
  <PresentationFormat>On-screen Show (4:3)</PresentationFormat>
  <Paragraphs>720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Aharoni</vt:lpstr>
      <vt:lpstr>Algerian</vt:lpstr>
      <vt:lpstr>Arial</vt:lpstr>
      <vt:lpstr>Arial Black</vt:lpstr>
      <vt:lpstr>Impact</vt:lpstr>
      <vt:lpstr>Times New Roman</vt:lpstr>
      <vt:lpstr>NewsPrint</vt:lpstr>
      <vt:lpstr>The Myers-Briggs Typology Indicator</vt:lpstr>
      <vt:lpstr>What is the Myers-Briggs Typology Indicator?</vt:lpstr>
      <vt:lpstr>Constructive Use of Differences</vt:lpstr>
      <vt:lpstr>Type Preference</vt:lpstr>
      <vt:lpstr>INTROVERSION OR EXTRAVERSION</vt:lpstr>
      <vt:lpstr>PowerPoint Presentation</vt:lpstr>
      <vt:lpstr>People who prefer Introversion</vt:lpstr>
      <vt:lpstr>People who prefer Extraversion</vt:lpstr>
      <vt:lpstr>PowerPoint Presentation</vt:lpstr>
      <vt:lpstr>Self-Assessment</vt:lpstr>
      <vt:lpstr>Any question on I and E?</vt:lpstr>
      <vt:lpstr>Sensing OR Intuition</vt:lpstr>
      <vt:lpstr>PowerPoint Presentation</vt:lpstr>
      <vt:lpstr>People who prefer Sensing</vt:lpstr>
      <vt:lpstr>People who prefer Intuition</vt:lpstr>
      <vt:lpstr>PowerPoint Presentation</vt:lpstr>
      <vt:lpstr>Self-Assessment</vt:lpstr>
      <vt:lpstr>Any question on S and N?</vt:lpstr>
      <vt:lpstr>Thinking OR Feeling</vt:lpstr>
      <vt:lpstr>PowerPoint Presentation</vt:lpstr>
      <vt:lpstr>People who prefer Thinking</vt:lpstr>
      <vt:lpstr>People who prefer Feeling</vt:lpstr>
      <vt:lpstr>PowerPoint Presentation</vt:lpstr>
      <vt:lpstr>Self-Assessment</vt:lpstr>
      <vt:lpstr>Any question on T and F?</vt:lpstr>
      <vt:lpstr>Judging OR Perceiving</vt:lpstr>
      <vt:lpstr>PowerPoint Presentation</vt:lpstr>
      <vt:lpstr>People who prefer Judging</vt:lpstr>
      <vt:lpstr>People who prefer Perceiving</vt:lpstr>
      <vt:lpstr>PowerPoint Presentation</vt:lpstr>
      <vt:lpstr>Self-Assessment</vt:lpstr>
      <vt:lpstr>Any question on J and P?</vt:lpstr>
      <vt:lpstr>Personality Type</vt:lpstr>
      <vt:lpstr>16 Personality Types</vt:lpstr>
      <vt:lpstr>Estimated Frequencies</vt:lpstr>
      <vt:lpstr>Estimated Frequencies</vt:lpstr>
      <vt:lpstr>Estimated Frequencies</vt:lpstr>
      <vt:lpstr>PowerPoint Presentation</vt:lpstr>
      <vt:lpstr>Take the test</vt:lpstr>
      <vt:lpstr>Introverts communicating with Extraverts should:</vt:lpstr>
      <vt:lpstr>Extraverts communicating with Introverts should:</vt:lpstr>
      <vt:lpstr>Sensors communicating with Intuitives should:</vt:lpstr>
      <vt:lpstr>Intuitives communicating with Sensors should:</vt:lpstr>
      <vt:lpstr>Thinkers communicating with Feelers should:</vt:lpstr>
      <vt:lpstr>Feelers communicating with Thinkers should:</vt:lpstr>
      <vt:lpstr>Judgers communicating with Perceivers should:</vt:lpstr>
      <vt:lpstr>Perceivers communicating with Judgers should: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Mills</dc:creator>
  <cp:lastModifiedBy>Scott Mills</cp:lastModifiedBy>
  <cp:revision>73</cp:revision>
  <dcterms:created xsi:type="dcterms:W3CDTF">2014-08-23T17:42:26Z</dcterms:created>
  <dcterms:modified xsi:type="dcterms:W3CDTF">2018-01-09T03:20:29Z</dcterms:modified>
</cp:coreProperties>
</file>